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7" r:id="rId10"/>
    <p:sldId id="266" r:id="rId11"/>
    <p:sldId id="275" r:id="rId12"/>
    <p:sldId id="259" r:id="rId13"/>
    <p:sldId id="273" r:id="rId14"/>
    <p:sldId id="269" r:id="rId15"/>
    <p:sldId id="272" r:id="rId16"/>
    <p:sldId id="270" r:id="rId17"/>
    <p:sldId id="271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1E55E-30D0-4AD3-8079-B1D4195D935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E8AA3-F945-4632-B5E3-6D82AB9A3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0CE5-2DC3-4653-8B78-4BF5E55EEBB6}" type="datetime1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2C80-0A4B-4BD1-8663-CF32F130EAD4}" type="datetime1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91C-9BEA-49A6-BF68-F59050ABE9E2}" type="datetime1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6A6B-D49E-444D-B319-7DAB69831427}" type="datetime1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E42E-1AA0-410C-97E5-303A7D2C8630}" type="datetime1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D138-6CC6-4FE4-A8C6-DDAAFFCAD56A}" type="datetime1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90F-56B1-4D1C-AA81-BF241C9F38E1}" type="datetime1">
              <a:rPr lang="en-US" smtClean="0"/>
              <a:pPr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6BB8-09CC-41F6-83E5-548B0B218DE5}" type="datetime1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0086-C8B0-40C5-828A-0197B41E1D5D}" type="datetime1">
              <a:rPr lang="en-US" smtClean="0"/>
              <a:pPr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23A6-364D-4E80-B598-C4AD7B6A4BAB}" type="datetime1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3F96-D188-4CA1-831B-F6D0DFB8BB6E}" type="datetime1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695F-EB7C-41CB-A148-580A5B87AC4E}" type="datetime1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2741-F18B-43D6-A5B3-EAEE31A42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REMOVE BLACK SPOTS  and</a:t>
            </a:r>
            <a:br>
              <a:rPr lang="en-US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dirty="0" smtClean="0"/>
              <a:t>REDUCE WASTE TO </a:t>
            </a:r>
            <a:r>
              <a:rPr lang="en-US" dirty="0" smtClean="0"/>
              <a:t>LANDFILL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6576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chemeClr val="tx1"/>
                </a:solidFill>
              </a:rPr>
              <a:t>Mrs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Almitra</a:t>
            </a:r>
            <a:r>
              <a:rPr lang="en-US" b="1" dirty="0" smtClean="0">
                <a:solidFill>
                  <a:schemeClr val="tx1"/>
                </a:solidFill>
              </a:rPr>
              <a:t> H Patel, MS MIT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Member, Supreme Court Committee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For Solid Waste Management</a:t>
            </a: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almitrapatel@rediffmail.com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0 98443 02914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www.almitrapatel.com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DECENTRALISED SWM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 composting  </a:t>
            </a:r>
          </a:p>
          <a:p>
            <a:r>
              <a:rPr lang="en-US" dirty="0" err="1" smtClean="0"/>
              <a:t>Vermicomposting</a:t>
            </a:r>
            <a:endParaRPr lang="en-US" dirty="0" smtClean="0"/>
          </a:p>
          <a:p>
            <a:r>
              <a:rPr lang="en-US" dirty="0" smtClean="0"/>
              <a:t>Windrow composting</a:t>
            </a:r>
          </a:p>
          <a:p>
            <a:r>
              <a:rPr lang="en-US" dirty="0" smtClean="0"/>
              <a:t>Biogas  </a:t>
            </a:r>
            <a:r>
              <a:rPr lang="en-US" dirty="0" err="1" smtClean="0"/>
              <a:t>Biomethanation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NO BURN OPTIONS LIKE WASTE TO ENERGY !!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Stack composting is self-aerating. Needs no </a:t>
            </a:r>
            <a:r>
              <a:rPr lang="en-US" dirty="0" err="1" smtClean="0"/>
              <a:t>eqpt</a:t>
            </a:r>
            <a:r>
              <a:rPr lang="en-US" dirty="0" smtClean="0"/>
              <a:t>, power or </a:t>
            </a:r>
            <a:r>
              <a:rPr lang="en-US" dirty="0" err="1" smtClean="0"/>
              <a:t>labour</a:t>
            </a:r>
            <a:r>
              <a:rPr lang="en-US" dirty="0" smtClean="0"/>
              <a:t>, only 1-3 months’ time to </a:t>
            </a:r>
            <a:r>
              <a:rPr lang="en-US" dirty="0" err="1" smtClean="0"/>
              <a:t>stabilise</a:t>
            </a:r>
            <a:r>
              <a:rPr lang="en-US" dirty="0" smtClean="0"/>
              <a:t> waste.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1" y="1924050"/>
            <a:ext cx="6407175" cy="481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631A-51D9-46BF-82E9-93A10842746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 WASTE SHREDDED FOR VERMICOMPOSTING NEAR WATERTANK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 descr="Dadar spreading mkt was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09383" y="1371600"/>
            <a:ext cx="6034617" cy="4525963"/>
          </a:xfrm>
          <a:noFill/>
          <a:ln/>
        </p:spPr>
      </p:pic>
      <p:pic>
        <p:nvPicPr>
          <p:cNvPr id="6" name="Picture 4" descr="Dadar mkt waste shred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" y="3657320"/>
            <a:ext cx="4267199" cy="320068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>
            <a:noAutofit/>
          </a:bodyPr>
          <a:lstStyle/>
          <a:p>
            <a:r>
              <a:rPr lang="en-US" sz="3600" dirty="0"/>
              <a:t>To bio-</a:t>
            </a:r>
            <a:r>
              <a:rPr lang="en-US" sz="3600" dirty="0" err="1"/>
              <a:t>stabilise</a:t>
            </a:r>
            <a:r>
              <a:rPr lang="en-US" sz="3600" dirty="0"/>
              <a:t> waste, first unload it in </a:t>
            </a:r>
            <a:r>
              <a:rPr lang="en-US" sz="3600" b="1" dirty="0"/>
              <a:t>2-meter-high long heaps called wind-rows,</a:t>
            </a:r>
            <a:r>
              <a:rPr lang="en-US" sz="3600" dirty="0"/>
              <a:t> with space between for air and 4-6 weekly </a:t>
            </a:r>
            <a:r>
              <a:rPr lang="en-US" sz="3600" dirty="0" smtClean="0"/>
              <a:t>turnings. </a:t>
            </a:r>
            <a:br>
              <a:rPr lang="en-US" sz="3600" dirty="0" smtClean="0"/>
            </a:br>
            <a:r>
              <a:rPr lang="en-US" sz="3600" dirty="0" smtClean="0"/>
              <a:t>Use for soil improvement or slope cover</a:t>
            </a:r>
            <a:endParaRPr lang="en-US" sz="3600" dirty="0"/>
          </a:p>
        </p:txBody>
      </p:sp>
      <p:pic>
        <p:nvPicPr>
          <p:cNvPr id="88067" name="Picture 3" descr="EM Windrow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2324100"/>
            <a:ext cx="6045200" cy="4533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BLACK SPOTS ARE FOR COLLECTING DRY WASTE WHICH HAS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Bangalore, one </a:t>
            </a:r>
            <a:r>
              <a:rPr lang="en-US" dirty="0" err="1" smtClean="0"/>
              <a:t>lakh</a:t>
            </a:r>
            <a:r>
              <a:rPr lang="en-US" dirty="0" smtClean="0"/>
              <a:t> persons live on our Dry Waste :</a:t>
            </a:r>
          </a:p>
          <a:p>
            <a:r>
              <a:rPr lang="en-US" dirty="0" smtClean="0"/>
              <a:t>Waste pickers  collect it</a:t>
            </a:r>
          </a:p>
          <a:p>
            <a:r>
              <a:rPr lang="en-US" dirty="0" err="1" smtClean="0"/>
              <a:t>Kabadi</a:t>
            </a:r>
            <a:r>
              <a:rPr lang="en-US" dirty="0" smtClean="0"/>
              <a:t> shops buy it and bale it</a:t>
            </a:r>
          </a:p>
          <a:p>
            <a:r>
              <a:rPr lang="en-US" dirty="0" smtClean="0"/>
              <a:t>Jolly </a:t>
            </a:r>
            <a:r>
              <a:rPr lang="en-US" dirty="0" err="1" smtClean="0"/>
              <a:t>Moholla</a:t>
            </a:r>
            <a:r>
              <a:rPr lang="en-US" dirty="0" smtClean="0"/>
              <a:t> has all wholesalers</a:t>
            </a:r>
          </a:p>
          <a:p>
            <a:r>
              <a:rPr lang="en-US" dirty="0" err="1" smtClean="0"/>
              <a:t>Nayandahalli</a:t>
            </a:r>
            <a:r>
              <a:rPr lang="en-US" dirty="0" smtClean="0"/>
              <a:t> has all recyclers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FOR UNWANTED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Now, only Unwanted Dry Waste lies in Black Spots or reaches Dry Waste Collection </a:t>
            </a:r>
            <a:r>
              <a:rPr lang="en-US" dirty="0" err="1" smtClean="0"/>
              <a:t>Centres</a:t>
            </a:r>
            <a:endParaRPr lang="en-US" dirty="0" smtClean="0"/>
          </a:p>
          <a:p>
            <a:r>
              <a:rPr lang="en-US" dirty="0" smtClean="0"/>
              <a:t>Thin </a:t>
            </a:r>
            <a:r>
              <a:rPr lang="en-US" dirty="0" err="1" smtClean="0"/>
              <a:t>carrybags</a:t>
            </a:r>
            <a:r>
              <a:rPr lang="en-US" dirty="0" smtClean="0"/>
              <a:t> can be shredded to make long-lasting tar roads that can give you  a good name</a:t>
            </a:r>
          </a:p>
          <a:p>
            <a:endParaRPr lang="en-US" dirty="0" smtClean="0"/>
          </a:p>
          <a:p>
            <a:r>
              <a:rPr lang="en-US" dirty="0" err="1" smtClean="0"/>
              <a:t>Kurkure</a:t>
            </a:r>
            <a:r>
              <a:rPr lang="en-US" dirty="0" smtClean="0"/>
              <a:t> etc can be converted to diesel in P2F units for Polymer to Fuel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2239962"/>
          </a:xfrm>
        </p:spPr>
        <p:txBody>
          <a:bodyPr>
            <a:normAutofit/>
          </a:bodyPr>
          <a:lstStyle/>
          <a:p>
            <a:r>
              <a:rPr lang="en-US" dirty="0" smtClean="0"/>
              <a:t>MAKE SURE DRY WASTE IS COLLECTED CLEAN AT THE DOORSTEP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 smtClean="0"/>
              <a:t>MAKIE SURE THAT UNMIXED WET AND DRY WASTE </a:t>
            </a:r>
            <a:r>
              <a:rPr lang="en-US" b="1" dirty="0" smtClean="0"/>
              <a:t>IS COLLECTED UNMIXED   AND TRANSPORTED UNMIXED !</a:t>
            </a:r>
          </a:p>
          <a:p>
            <a:r>
              <a:rPr lang="en-US" b="1" dirty="0" smtClean="0"/>
              <a:t>Involve  Self Help Groups  of Waste Pickers and others  for Doorstep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ENCOURAGE DECENTRALISED SWM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transport savings to reward the best Wards and </a:t>
            </a:r>
            <a:r>
              <a:rPr lang="en-US" dirty="0" err="1" smtClean="0"/>
              <a:t>Councillors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 us have a big prize for BEST SUGGESTIONS FROM COUNCILLORS 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ALWAYS AT YOUR SERVICE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endParaRPr lang="en-US" sz="4800" b="1" dirty="0" smtClean="0"/>
          </a:p>
          <a:p>
            <a:pPr algn="ctr">
              <a:lnSpc>
                <a:spcPct val="90000"/>
              </a:lnSpc>
              <a:buNone/>
            </a:pPr>
            <a:r>
              <a:rPr lang="en-US" sz="4800" b="1" dirty="0" smtClean="0"/>
              <a:t>almitrapatel@rediffmail.com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8000" b="1" dirty="0" smtClean="0"/>
              <a:t>98443 02914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6600" b="1" dirty="0" smtClean="0"/>
              <a:t>www.almitrapatel.com</a:t>
            </a:r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WASTES UNMIXED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WET food fruit flower waste can be managed at home, apartment, colony, Ward or Zone.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CLEAN DRY WASTE has value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Hardly 10% will need to be </a:t>
            </a:r>
            <a:r>
              <a:rPr lang="en-US" dirty="0" err="1" smtClean="0"/>
              <a:t>landfilled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MANY EXAMPLES OF SUCCESS, WITH PROFIT 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ZERO-WASTE  HOME and VILLAGE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Every home has ONLY HALF KG WET WASTE DAILY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In </a:t>
            </a:r>
            <a:r>
              <a:rPr lang="en-US" dirty="0" err="1" smtClean="0"/>
              <a:t>Malnad</a:t>
            </a:r>
            <a:r>
              <a:rPr lang="en-US" dirty="0" smtClean="0"/>
              <a:t> all homes bury their wet waste around a coconut tree to help it grow.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Near </a:t>
            </a:r>
            <a:r>
              <a:rPr lang="en-US" dirty="0" err="1" smtClean="0"/>
              <a:t>Pune</a:t>
            </a:r>
            <a:r>
              <a:rPr lang="en-US" dirty="0" smtClean="0"/>
              <a:t>, one village has no waste pickup. All do composting  at home, taught in school and college. Prize for best garden grown on compost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ZERO WASTE APARTMENTS AND HOTELS in Kochi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 descr="Biobins on terra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857999" cy="514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ZERO WASTE COLONY IN MUMBAI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8" descr="ALM greened dumpspo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990600"/>
            <a:ext cx="6248401" cy="4686301"/>
          </a:xfrm>
          <a:noFill/>
          <a:ln/>
        </p:spPr>
      </p:pic>
      <p:pic>
        <p:nvPicPr>
          <p:cNvPr id="6" name="Picture 3" descr="ALM vermibin on d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886200"/>
            <a:ext cx="3962400" cy="2971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PROFITABLE  ZERO-WASTE  TOWN : SURYAPET 2004: Rs 1 </a:t>
            </a:r>
            <a:r>
              <a:rPr lang="en-US" sz="3200" dirty="0" err="1" smtClean="0"/>
              <a:t>lac</a:t>
            </a:r>
            <a:r>
              <a:rPr lang="en-US" sz="3200" dirty="0" smtClean="0"/>
              <a:t> profit p.m. from 1 </a:t>
            </a:r>
            <a:r>
              <a:rPr lang="en-US" sz="3200" dirty="0" err="1" smtClean="0"/>
              <a:t>lac</a:t>
            </a:r>
            <a:r>
              <a:rPr lang="en-US" sz="3200" dirty="0" smtClean="0"/>
              <a:t> population town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ph idx="1"/>
          </p:nvPr>
        </p:nvGraphicFramePr>
        <p:xfrm>
          <a:off x="4659923" y="1066800"/>
          <a:ext cx="4484077" cy="3429000"/>
        </p:xfrm>
        <a:graphic>
          <a:graphicData uri="http://schemas.openxmlformats.org/presentationml/2006/ole">
            <p:oleObj spid="_x0000_s2050" name="Bitmap Image" r:id="rId3" imgW="3885714" imgH="2971429" progId="PBrush">
              <p:embed/>
            </p:oleObj>
          </a:graphicData>
        </a:graphic>
      </p:graphicFrame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533400" y="990600"/>
          <a:ext cx="3867150" cy="3509963"/>
        </p:xfrm>
        <a:graphic>
          <a:graphicData uri="http://schemas.openxmlformats.org/presentationml/2006/ole">
            <p:oleObj spid="_x0000_s2051" name="Bitmap Image" r:id="rId4" imgW="3866667" imgH="2952381" progId="PBrush">
              <p:embed/>
            </p:oleObj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/>
        </p:nvGraphicFramePr>
        <p:xfrm>
          <a:off x="0" y="3910642"/>
          <a:ext cx="3733800" cy="3099758"/>
        </p:xfrm>
        <a:graphic>
          <a:graphicData uri="http://schemas.openxmlformats.org/presentationml/2006/ole">
            <p:oleObj spid="_x0000_s2052" name="Bitmap Image" r:id="rId5" imgW="3866667" imgH="2952381" progId="PBrush">
              <p:embed/>
            </p:oleObj>
          </a:graphicData>
        </a:graphic>
      </p:graphicFrame>
      <p:graphicFrame>
        <p:nvGraphicFramePr>
          <p:cNvPr id="2053" name="Object 13"/>
          <p:cNvGraphicFramePr>
            <a:graphicFrameLocks noChangeAspect="1"/>
          </p:cNvGraphicFramePr>
          <p:nvPr/>
        </p:nvGraphicFramePr>
        <p:xfrm>
          <a:off x="5181600" y="3840480"/>
          <a:ext cx="3429000" cy="3017520"/>
        </p:xfrm>
        <a:graphic>
          <a:graphicData uri="http://schemas.openxmlformats.org/presentationml/2006/ole">
            <p:oleObj spid="_x0000_s2053" name="Bitmap Image" r:id="rId6" imgW="3885714" imgH="2971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ZERO-WASTE TOWN : KOLAR</a:t>
            </a:r>
            <a:br>
              <a:rPr lang="en-US" dirty="0" smtClean="0"/>
            </a:br>
            <a:r>
              <a:rPr lang="en-US" sz="4000" dirty="0" smtClean="0"/>
              <a:t>25 stacks auctioned for Rs 20,000 in 1 month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 descr="C:\Documents and Settings\ADMIN\Desktop\Compost Yard Photos - CD\Compost Yard Photos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8600" y="1360217"/>
            <a:ext cx="8779402" cy="549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WASTE DISTRICTS: GUJARAT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79 small Towns have each got a </a:t>
            </a:r>
            <a:r>
              <a:rPr lang="en-US" dirty="0" err="1" smtClean="0"/>
              <a:t>vermi</a:t>
            </a:r>
            <a:r>
              <a:rPr lang="en-US" dirty="0" smtClean="0"/>
              <a:t>-composting  unit. Towns are clean and nearby farmers benefit.</a:t>
            </a:r>
          </a:p>
          <a:p>
            <a:r>
              <a:rPr lang="en-US" dirty="0" smtClean="0"/>
              <a:t>We have good </a:t>
            </a:r>
            <a:r>
              <a:rPr lang="en-US" dirty="0" err="1" smtClean="0"/>
              <a:t>vermi</a:t>
            </a:r>
            <a:r>
              <a:rPr lang="en-US" dirty="0" smtClean="0"/>
              <a:t> experts in Bangalore:</a:t>
            </a:r>
          </a:p>
          <a:p>
            <a:pPr>
              <a:buNone/>
            </a:pPr>
            <a:r>
              <a:rPr lang="en-US" dirty="0" smtClean="0"/>
              <a:t>Dr </a:t>
            </a:r>
            <a:r>
              <a:rPr lang="en-US" dirty="0" err="1" smtClean="0"/>
              <a:t>radha</a:t>
            </a:r>
            <a:r>
              <a:rPr lang="en-US" dirty="0" smtClean="0"/>
              <a:t> Kale now with Mt </a:t>
            </a:r>
            <a:r>
              <a:rPr lang="en-US" dirty="0" err="1" smtClean="0"/>
              <a:t>Carmels</a:t>
            </a:r>
            <a:r>
              <a:rPr lang="en-US" dirty="0" smtClean="0"/>
              <a:t> College</a:t>
            </a:r>
          </a:p>
          <a:p>
            <a:pPr>
              <a:buNone/>
            </a:pPr>
            <a:r>
              <a:rPr lang="en-US" dirty="0" err="1" smtClean="0"/>
              <a:t>Khodays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KCDC  Staff and workers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COMPOSTING OF MIXED WASTE IS A WASTE OF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741-F18B-43D6-A5B3-EAEE31A42B3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3" descr="Mysore compost pla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467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Bitmap Image</vt:lpstr>
      <vt:lpstr>REMOVE BLACK SPOTS  and  REDUCE WASTE TO LANDFILL</vt:lpstr>
      <vt:lpstr>KEEP WASTES UNMIXED</vt:lpstr>
      <vt:lpstr>ZERO-WASTE  HOME and VILLAGE</vt:lpstr>
      <vt:lpstr>ZERO WASTE APARTMENTS AND HOTELS in Kochi</vt:lpstr>
      <vt:lpstr>ZERO WASTE COLONY IN MUMBAI</vt:lpstr>
      <vt:lpstr>PROFITABLE  ZERO-WASTE  TOWN : SURYAPET 2004: Rs 1 lac profit p.m. from 1 lac population town</vt:lpstr>
      <vt:lpstr>ZERO-WASTE TOWN : KOLAR 25 stacks auctioned for Rs 20,000 in 1 month</vt:lpstr>
      <vt:lpstr>ZERO WASTE DISTRICTS: GUJARAT</vt:lpstr>
      <vt:lpstr>CENTRAL COMPOSTING OF MIXED WASTE IS A WASTE OF EFFORT</vt:lpstr>
      <vt:lpstr>DECENTRALISED SWM OPTIONS</vt:lpstr>
      <vt:lpstr>Stack composting is self-aerating. Needs no eqpt, power or labour, only 1-3 months’ time to stabilise waste.</vt:lpstr>
      <vt:lpstr>MARKET WASTE SHREDDED FOR VERMICOMPOSTING NEAR WATERTANK</vt:lpstr>
      <vt:lpstr>To bio-stabilise waste, first unload it in 2-meter-high long heaps called wind-rows, with space between for air and 4-6 weekly turnings.  Use for soil improvement or slope cover</vt:lpstr>
      <vt:lpstr>BLACK SPOTS ARE FOR COLLECTING DRY WASTE WHICH HAS VALUE</vt:lpstr>
      <vt:lpstr>USES FOR UNWANTED WASTE</vt:lpstr>
      <vt:lpstr>MAKE SURE DRY WASTE IS COLLECTED CLEAN AT THE DOORSTEP</vt:lpstr>
      <vt:lpstr>ENCOURAGE DECENTRALISED SWM</vt:lpstr>
      <vt:lpstr>ALWAYS AT YOUR SERVICE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 WASTE TO LALNDFILL</dc:title>
  <dc:creator>USER</dc:creator>
  <cp:lastModifiedBy>USER</cp:lastModifiedBy>
  <cp:revision>14</cp:revision>
  <dcterms:created xsi:type="dcterms:W3CDTF">2014-09-08T02:46:20Z</dcterms:created>
  <dcterms:modified xsi:type="dcterms:W3CDTF">2014-09-11T06:57:00Z</dcterms:modified>
</cp:coreProperties>
</file>